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6" r:id="rId1"/>
    <p:sldMasterId id="2147483706" r:id="rId2"/>
    <p:sldMasterId id="2147483712" r:id="rId3"/>
    <p:sldMasterId id="2147483724" r:id="rId4"/>
  </p:sldMasterIdLst>
  <p:notesMasterIdLst>
    <p:notesMasterId r:id="rId16"/>
  </p:notesMasterIdLst>
  <p:handoutMasterIdLst>
    <p:handoutMasterId r:id="rId17"/>
  </p:handoutMasterIdLst>
  <p:sldIdLst>
    <p:sldId id="446" r:id="rId5"/>
    <p:sldId id="448" r:id="rId6"/>
    <p:sldId id="449" r:id="rId7"/>
    <p:sldId id="456" r:id="rId8"/>
    <p:sldId id="450" r:id="rId9"/>
    <p:sldId id="458" r:id="rId10"/>
    <p:sldId id="451" r:id="rId11"/>
    <p:sldId id="452" r:id="rId12"/>
    <p:sldId id="457" r:id="rId13"/>
    <p:sldId id="453" r:id="rId14"/>
    <p:sldId id="447" r:id="rId15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72" userDrawn="1">
          <p15:clr>
            <a:srgbClr val="A4A3A4"/>
          </p15:clr>
        </p15:guide>
        <p15:guide id="2" pos="288" userDrawn="1">
          <p15:clr>
            <a:srgbClr val="F26B43"/>
          </p15:clr>
        </p15:guide>
        <p15:guide id="3" orient="horz" pos="4056" userDrawn="1">
          <p15:clr>
            <a:srgbClr val="F26B43"/>
          </p15:clr>
        </p15:guide>
        <p15:guide id="4" orient="horz" pos="1488" userDrawn="1">
          <p15:clr>
            <a:srgbClr val="A4A3A4"/>
          </p15:clr>
        </p15:guide>
        <p15:guide id="5" pos="3816" userDrawn="1">
          <p15:clr>
            <a:srgbClr val="A4A3A4"/>
          </p15:clr>
        </p15:guide>
        <p15:guide id="6" pos="7416" userDrawn="1">
          <p15:clr>
            <a:srgbClr val="F26B43"/>
          </p15:clr>
        </p15:guide>
        <p15:guide id="7" orient="horz" pos="312" userDrawn="1">
          <p15:clr>
            <a:srgbClr val="F26B43"/>
          </p15:clr>
        </p15:guide>
        <p15:guide id="8" orient="horz" pos="2160" userDrawn="1">
          <p15:clr>
            <a:srgbClr val="A4A3A4"/>
          </p15:clr>
        </p15:guide>
        <p15:guide id="9" orient="horz" pos="230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C5896"/>
    <a:srgbClr val="7C6560"/>
    <a:srgbClr val="29282D"/>
    <a:srgbClr val="E288B6"/>
    <a:srgbClr val="D75078"/>
    <a:srgbClr val="B38F6A"/>
    <a:srgbClr val="6667AB"/>
    <a:srgbClr val="BBBBBB"/>
    <a:srgbClr val="B9B9B9"/>
    <a:srgbClr val="85A0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281"/>
  </p:normalViewPr>
  <p:slideViewPr>
    <p:cSldViewPr snapToGrid="0">
      <p:cViewPr varScale="1">
        <p:scale>
          <a:sx n="121" d="100"/>
          <a:sy n="121" d="100"/>
        </p:scale>
        <p:origin x="200" y="296"/>
      </p:cViewPr>
      <p:guideLst>
        <p:guide orient="horz" pos="3672"/>
        <p:guide pos="288"/>
        <p:guide orient="horz" pos="4056"/>
        <p:guide orient="horz" pos="1488"/>
        <p:guide pos="3816"/>
        <p:guide pos="7416"/>
        <p:guide orient="horz" pos="312"/>
        <p:guide orient="horz" pos="2160"/>
        <p:guide orient="horz" pos="230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311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B3440B4-626E-4F3C-BAEA-93BE989AF4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3A5570-8E4E-4AA9-B246-5A27A383B99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7194463-BB47-4B36-91B7-153B258F4D90}" type="datetime1">
              <a:rPr lang="en-GB" smtClean="0"/>
              <a:t>08/10/2022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0D364A-9468-466A-ACCD-ABB3762BE8B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9EF394-4AD6-48D1-9C4C-1B3D44BBF58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2004FE7-BA7C-4FF4-9756-C6A1F2BCA37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771739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B8101A6-4DD6-450C-BDEC-5915490A5285}" type="datetime1">
              <a:rPr lang="en-GB" noProof="0" smtClean="0"/>
              <a:t>08/10/2022</a:t>
            </a:fld>
            <a:endParaRPr lang="en-GB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B83F1C3-4FA3-4491-97F4-43CA9C8BDFDF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79634690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B83F1C3-4FA3-4491-97F4-43CA9C8BDFDF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19560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B83F1C3-4FA3-4491-97F4-43CA9C8BDFDF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13855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B83F1C3-4FA3-4491-97F4-43CA9C8BDFDF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30087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B83F1C3-4FA3-4491-97F4-43CA9C8BDFDF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00172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B83F1C3-4FA3-4491-97F4-43CA9C8BDFDF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04986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B83F1C3-4FA3-4491-97F4-43CA9C8BDFDF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88666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B83F1C3-4FA3-4491-97F4-43CA9C8BDFDF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04440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B83F1C3-4FA3-4491-97F4-43CA9C8BDFDF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4982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B83F1C3-4FA3-4491-97F4-43CA9C8BDFDF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20709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B83F1C3-4FA3-4491-97F4-43CA9C8BDFDF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59533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rtlCol="0"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7136"/>
            <a:ext cx="6581554" cy="1371600"/>
          </a:xfrm>
        </p:spPr>
        <p:txBody>
          <a:bodyPr rtlCol="0">
            <a:normAutofit/>
          </a:bodyPr>
          <a:lstStyle>
            <a:lvl1pPr>
              <a:lnSpc>
                <a:spcPts val="4600"/>
              </a:lnSpc>
              <a:defRPr sz="360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50242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Amusements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rtlCol="0"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pPr rtl="0"/>
            <a:r>
              <a:rPr lang="en-GB" noProof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5428899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Amusement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3A3BC27-A809-4F76-931E-2DE01059A5AB}"/>
              </a:ext>
            </a:extLst>
          </p:cNvPr>
          <p:cNvSpPr/>
          <p:nvPr userDrawn="1"/>
        </p:nvSpPr>
        <p:spPr>
          <a:xfrm>
            <a:off x="6712974" y="1651000"/>
            <a:ext cx="460459" cy="5207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96A5108-5EBA-43CE-BA4A-DA9EEF5D808A}"/>
              </a:ext>
            </a:extLst>
          </p:cNvPr>
          <p:cNvSpPr/>
          <p:nvPr userDrawn="1"/>
        </p:nvSpPr>
        <p:spPr>
          <a:xfrm>
            <a:off x="9271000" y="0"/>
            <a:ext cx="2921000" cy="5397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712910-50D0-4906-AB08-F37D02F96D4A}"/>
              </a:ext>
            </a:extLst>
          </p:cNvPr>
          <p:cNvSpPr/>
          <p:nvPr userDrawn="1"/>
        </p:nvSpPr>
        <p:spPr>
          <a:xfrm>
            <a:off x="0" y="2387600"/>
            <a:ext cx="5461000" cy="215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DAC760C-BE23-4DA2-A294-3B5668F8AECA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05272" cy="1572126"/>
          </a:xfrm>
        </p:spPr>
        <p:txBody>
          <a:bodyPr rtlCol="0" anchor="ctr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3072384"/>
            <a:ext cx="4946904" cy="2871216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178040" y="457200"/>
            <a:ext cx="4562856" cy="64008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40371760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rtlCol="0" anchor="ctr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29000" y="2240280"/>
            <a:ext cx="4645152" cy="4197096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ts val="28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C1CB8E8-F58A-4B26-B8AA-8977FC608E8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0936" y="4498848"/>
            <a:ext cx="2121408" cy="621792"/>
          </a:xfrm>
          <a:prstGeom prst="rect">
            <a:avLst/>
          </a:prstGeom>
        </p:spPr>
        <p:txBody>
          <a:bodyPr lIns="0" rtlCol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200" b="1"/>
            </a:lvl1pPr>
            <a:lvl2pPr marL="457200" indent="0">
              <a:lnSpc>
                <a:spcPts val="1800"/>
              </a:lnSpc>
              <a:spcBef>
                <a:spcPts val="0"/>
              </a:spcBef>
              <a:buNone/>
              <a:defRPr sz="1200" b="1"/>
            </a:lvl2pPr>
            <a:lvl3pPr marL="914400" indent="0">
              <a:lnSpc>
                <a:spcPts val="1800"/>
              </a:lnSpc>
              <a:spcBef>
                <a:spcPts val="0"/>
              </a:spcBef>
              <a:buNone/>
              <a:defRPr sz="1200" b="1"/>
            </a:lvl3pPr>
            <a:lvl4pPr marL="1371600" indent="0">
              <a:lnSpc>
                <a:spcPts val="1800"/>
              </a:lnSpc>
              <a:spcBef>
                <a:spcPts val="0"/>
              </a:spcBef>
              <a:buNone/>
              <a:defRPr sz="1200" b="1"/>
            </a:lvl4pPr>
            <a:lvl5pPr marL="1828800" indent="0">
              <a:lnSpc>
                <a:spcPts val="1800"/>
              </a:lnSpc>
              <a:spcBef>
                <a:spcPts val="0"/>
              </a:spcBef>
              <a:buNone/>
              <a:defRPr sz="1200" b="1"/>
            </a:lvl5pPr>
          </a:lstStyle>
          <a:p>
            <a:pPr lvl="0" rtl="0"/>
            <a:r>
              <a:rPr lang="en-GB" noProof="0"/>
              <a:t>Click to text</a:t>
            </a:r>
          </a:p>
        </p:txBody>
      </p:sp>
    </p:spTree>
    <p:extLst>
      <p:ext uri="{BB962C8B-B14F-4D97-AF65-F5344CB8AC3E}">
        <p14:creationId xmlns:p14="http://schemas.microsoft.com/office/powerpoint/2010/main" val="1980593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Balance act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rtlCol="0" anchor="b" anchorCtr="0">
            <a:normAutofit/>
          </a:bodyPr>
          <a:lstStyle>
            <a:lvl1pPr>
              <a:lnSpc>
                <a:spcPts val="4000"/>
              </a:lnSpc>
              <a:defRPr sz="3200" cap="all" baseline="0"/>
            </a:lvl1pPr>
          </a:lstStyle>
          <a:p>
            <a:pPr rtl="0"/>
            <a:r>
              <a:rPr lang="en-GB" noProof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901903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Balancing Ac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50869985-B973-4011-9FA2-83D7EBB2EA53}"/>
              </a:ext>
            </a:extLst>
          </p:cNvPr>
          <p:cNvSpPr/>
          <p:nvPr userDrawn="1"/>
        </p:nvSpPr>
        <p:spPr>
          <a:xfrm>
            <a:off x="0" y="2400300"/>
            <a:ext cx="4267200" cy="4457700"/>
          </a:xfrm>
          <a:prstGeom prst="rect">
            <a:avLst/>
          </a:prstGeom>
          <a:solidFill>
            <a:srgbClr val="D293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99032"/>
            <a:ext cx="3619501" cy="877824"/>
          </a:xfrm>
        </p:spPr>
        <p:txBody>
          <a:bodyPr rtlCol="0"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54500" y="0"/>
            <a:ext cx="7480300" cy="6858000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5D44F0-DADD-4DCC-82EC-FDB3E9878AA9}"/>
              </a:ext>
            </a:extLst>
          </p:cNvPr>
          <p:cNvSpPr/>
          <p:nvPr userDrawn="1"/>
        </p:nvSpPr>
        <p:spPr>
          <a:xfrm>
            <a:off x="11734800" y="4445000"/>
            <a:ext cx="457200" cy="2413000"/>
          </a:xfrm>
          <a:prstGeom prst="rect">
            <a:avLst/>
          </a:prstGeom>
          <a:solidFill>
            <a:srgbClr val="884C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CFE2C9-8B6E-4DDA-A5EA-04581F7629F0}"/>
              </a:ext>
            </a:extLst>
          </p:cNvPr>
          <p:cNvSpPr/>
          <p:nvPr userDrawn="1"/>
        </p:nvSpPr>
        <p:spPr>
          <a:xfrm>
            <a:off x="11734800" y="0"/>
            <a:ext cx="457200" cy="4462272"/>
          </a:xfrm>
          <a:prstGeom prst="rect">
            <a:avLst/>
          </a:prstGeom>
          <a:solidFill>
            <a:srgbClr val="86A2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3718234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 hidden="1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 rtl="0"/>
            <a:endParaRPr lang="en-US" sz="18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6FEDCD9-19A7-423B-ABE0-DDD032DE8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7467601" cy="1572768"/>
          </a:xfrm>
        </p:spPr>
        <p:txBody>
          <a:bodyPr rtlCol="0"/>
          <a:lstStyle>
            <a:lvl1pPr>
              <a:lnSpc>
                <a:spcPts val="4600"/>
              </a:lnSpc>
              <a:defRPr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EBD7372B-17B4-4062-8BFA-745581B273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540000"/>
            <a:ext cx="6591300" cy="3403600"/>
          </a:xfrm>
          <a:prstGeom prst="rect">
            <a:avLst/>
          </a:prstGeom>
        </p:spPr>
        <p:txBody>
          <a:bodyPr rtlCol="0"/>
          <a:lstStyle>
            <a:lvl1pPr marL="342900" indent="-342900">
              <a:lnSpc>
                <a:spcPts val="3000"/>
              </a:lnSpc>
              <a:spcBef>
                <a:spcPts val="0"/>
              </a:spcBef>
              <a:buFont typeface="+mj-lt"/>
              <a:buAutoNum type="arabicPeriod"/>
              <a:defRPr sz="1800"/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9A28F9-9D68-48A2-A1AD-C1C318C0EC8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15300" y="1384300"/>
            <a:ext cx="3410712" cy="4572000"/>
          </a:xfrm>
          <a:prstGeom prst="roundRect">
            <a:avLst>
              <a:gd name="adj" fmla="val 2543"/>
            </a:avLst>
          </a:prstGeom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 userDrawn="1">
          <p15:clr>
            <a:srgbClr val="FBAE40"/>
          </p15:clr>
        </p15:guide>
        <p15:guide id="2" pos="33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Wellspring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rtlCol="0"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pPr rtl="0"/>
            <a:r>
              <a:rPr lang="en-GB" noProof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205942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Wellspring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186ECD6-DF3C-4CA6-9A77-ED32AC37F81F}"/>
              </a:ext>
            </a:extLst>
          </p:cNvPr>
          <p:cNvSpPr/>
          <p:nvPr userDrawn="1"/>
        </p:nvSpPr>
        <p:spPr>
          <a:xfrm>
            <a:off x="0" y="0"/>
            <a:ext cx="2445488" cy="457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D3F081E-4462-4B33-A41E-0432A3B439D9}"/>
              </a:ext>
            </a:extLst>
          </p:cNvPr>
          <p:cNvSpPr/>
          <p:nvPr userDrawn="1"/>
        </p:nvSpPr>
        <p:spPr>
          <a:xfrm rot="5400000">
            <a:off x="10740656" y="5406656"/>
            <a:ext cx="2445488" cy="457200"/>
          </a:xfrm>
          <a:prstGeom prst="rect">
            <a:avLst/>
          </a:prstGeom>
          <a:solidFill>
            <a:srgbClr val="8A58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05FA2D1-6BF4-4194-B815-8C66D013FD27}"/>
              </a:ext>
            </a:extLst>
          </p:cNvPr>
          <p:cNvSpPr/>
          <p:nvPr userDrawn="1"/>
        </p:nvSpPr>
        <p:spPr>
          <a:xfrm>
            <a:off x="7982712" y="495300"/>
            <a:ext cx="3753612" cy="5943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88F0DF-BC0B-473C-82DC-7FC46D38FAC1}"/>
              </a:ext>
            </a:extLst>
          </p:cNvPr>
          <p:cNvSpPr/>
          <p:nvPr userDrawn="1"/>
        </p:nvSpPr>
        <p:spPr>
          <a:xfrm>
            <a:off x="4251158" y="495300"/>
            <a:ext cx="3787056" cy="5943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709160" y="960120"/>
            <a:ext cx="6574536" cy="5074920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endParaRPr lang="en-GB" noProof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F3E524-6AEB-4529-804C-0B9CD9992050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CFF2CAC-AD21-48FA-AD68-A643AAA6A8C4}"/>
              </a:ext>
            </a:extLst>
          </p:cNvPr>
          <p:cNvCxnSpPr>
            <a:cxnSpLocks/>
          </p:cNvCxnSpPr>
          <p:nvPr userDrawn="1"/>
        </p:nvCxnSpPr>
        <p:spPr>
          <a:xfrm>
            <a:off x="228600" y="2415910"/>
            <a:ext cx="4022558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71600"/>
            <a:ext cx="3619501" cy="877824"/>
          </a:xfrm>
        </p:spPr>
        <p:txBody>
          <a:bodyPr rtlCol="0"/>
          <a:lstStyle>
            <a:lvl1pPr>
              <a:lnSpc>
                <a:spcPts val="4320"/>
              </a:lnSpc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122559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Star of the show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rtlCol="0" anchor="t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pPr rtl="0"/>
            <a:r>
              <a:rPr lang="en-GB" noProof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553920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Star of the sho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462B86F-90E5-425E-9F83-8477D8111E1D}"/>
              </a:ext>
            </a:extLst>
          </p:cNvPr>
          <p:cNvSpPr/>
          <p:nvPr userDrawn="1"/>
        </p:nvSpPr>
        <p:spPr>
          <a:xfrm>
            <a:off x="0" y="495300"/>
            <a:ext cx="6057900" cy="133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5269853-3C2C-4F9C-B1BB-E00F7A1DB9E1}"/>
              </a:ext>
            </a:extLst>
          </p:cNvPr>
          <p:cNvSpPr/>
          <p:nvPr userDrawn="1"/>
        </p:nvSpPr>
        <p:spPr>
          <a:xfrm>
            <a:off x="6530703" y="495300"/>
            <a:ext cx="2931587" cy="2628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759D58-52AF-4785-8A33-F528F46D88A3}"/>
              </a:ext>
            </a:extLst>
          </p:cNvPr>
          <p:cNvSpPr/>
          <p:nvPr userDrawn="1"/>
        </p:nvSpPr>
        <p:spPr>
          <a:xfrm>
            <a:off x="8852618" y="3863713"/>
            <a:ext cx="2921000" cy="259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AD3E0F4-EC0D-43C2-AC84-A53134C8566E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38801" cy="1572126"/>
          </a:xfrm>
        </p:spPr>
        <p:txBody>
          <a:bodyPr rtlCol="0" anchor="t" anchorCtr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489200"/>
            <a:ext cx="5202936" cy="3547872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997700" y="914400"/>
            <a:ext cx="4334256" cy="5093208"/>
          </a:xfrm>
          <a:prstGeom prst="rect">
            <a:avLst/>
          </a:prstGeom>
          <a:solidFill>
            <a:schemeClr val="accent3"/>
          </a:solidFill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1803668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3A1EFD6E-39BF-4D74-9381-BC19FCC78926}" type="datetime1">
              <a:rPr lang="en-GB" noProof="0" smtClean="0"/>
              <a:t>08/10/2022</a:t>
            </a:fld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n-GB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FC5FADE3-B84E-4AF7-91CC-AB47E1A43619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263488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700" r:id="rId2"/>
    <p:sldLayoutId id="2147483701" r:id="rId3"/>
    <p:sldLayoutId id="2147483702" r:id="rId4"/>
    <p:sldLayoutId id="2147483662" r:id="rId5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BF3EA5D2-BB7B-454C-AD60-E7ADCC7B837E}" type="datetime1">
              <a:rPr lang="en-GB" noProof="0" smtClean="0"/>
              <a:t>08/10/2022</a:t>
            </a:fld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n-GB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FC5FADE3-B84E-4AF7-91CC-AB47E1A43619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911603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11" r:id="rId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96B77B7B-98A2-43E7-B343-92483A4C89E0}" type="datetime1">
              <a:rPr lang="en-GB" noProof="0" smtClean="0"/>
              <a:t>08/10/2022</a:t>
            </a:fld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n-GB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FC5FADE3-B84E-4AF7-91CC-AB47E1A43619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044508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23" r:id="rId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2799F4B1-797B-4E32-8DB8-780E3DFC7B73}" type="datetime1">
              <a:rPr lang="en-GB" noProof="0" smtClean="0"/>
              <a:t>08/10/2022</a:t>
            </a:fld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n-GB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FC5FADE3-B84E-4AF7-91CC-AB47E1A43619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032013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04" r:id="rId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5034"/>
            <a:ext cx="6581554" cy="1371600"/>
          </a:xfrm>
        </p:spPr>
        <p:txBody>
          <a:bodyPr rtlCol="0" anchor="t" anchorCtr="0">
            <a:normAutofit/>
          </a:bodyPr>
          <a:lstStyle/>
          <a:p>
            <a:pPr rtl="0"/>
            <a:r>
              <a:rPr lang="en-GB" dirty="0"/>
              <a:t>Sai </a:t>
            </a:r>
            <a:r>
              <a:rPr lang="en-GB" dirty="0" err="1"/>
              <a:t>Srikar</a:t>
            </a:r>
            <a:br>
              <a:rPr lang="en-GB" dirty="0"/>
            </a:br>
            <a:r>
              <a:rPr lang="en-GB" dirty="0"/>
              <a:t>Lab-5</a:t>
            </a:r>
          </a:p>
        </p:txBody>
      </p:sp>
    </p:spTree>
    <p:extLst>
      <p:ext uri="{BB962C8B-B14F-4D97-AF65-F5344CB8AC3E}">
        <p14:creationId xmlns:p14="http://schemas.microsoft.com/office/powerpoint/2010/main" val="15583151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5F763AB-4CF6-E25A-8EC2-91B9820AB485}"/>
              </a:ext>
            </a:extLst>
          </p:cNvPr>
          <p:cNvSpPr txBox="1"/>
          <p:nvPr/>
        </p:nvSpPr>
        <p:spPr>
          <a:xfrm>
            <a:off x="457200" y="430924"/>
            <a:ext cx="3273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OUTPUT-: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5F069D9-FE45-B171-D677-6BCA6C2DF0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446144"/>
            <a:ext cx="5639506" cy="340305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EA996B0-76AB-840A-3321-BC487648F1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5903" y="1446144"/>
            <a:ext cx="5629882" cy="3403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3569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450" y="0"/>
            <a:ext cx="12191550" cy="6857999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5222" y="1309379"/>
            <a:ext cx="7442363" cy="3777628"/>
          </a:xfrm>
        </p:spPr>
        <p:txBody>
          <a:bodyPr rtlCol="0" anchor="t" anchorCtr="0">
            <a:normAutofit fontScale="90000"/>
          </a:bodyPr>
          <a:lstStyle/>
          <a:p>
            <a:pPr algn="ctr"/>
            <a:br>
              <a:rPr lang="en-US" sz="4800" dirty="0">
                <a:latin typeface="Baskerville" panose="02020502070401020303" pitchFamily="18" charset="0"/>
                <a:ea typeface="Baskerville" panose="02020502070401020303" pitchFamily="18" charset="0"/>
              </a:rPr>
            </a:br>
            <a:r>
              <a:rPr lang="en-US" sz="4800" dirty="0">
                <a:latin typeface="Baskerville" panose="02020502070401020303" pitchFamily="18" charset="0"/>
                <a:ea typeface="Baskerville" panose="02020502070401020303" pitchFamily="18" charset="0"/>
              </a:rPr>
              <a:t>THANK YOU </a:t>
            </a:r>
            <a:br>
              <a:rPr lang="en-US" sz="4800" dirty="0">
                <a:latin typeface="Baskerville" panose="02020502070401020303" pitchFamily="18" charset="0"/>
                <a:ea typeface="Baskerville" panose="02020502070401020303" pitchFamily="18" charset="0"/>
              </a:rPr>
            </a:br>
            <a:br>
              <a:rPr lang="en-US" sz="2700" dirty="0">
                <a:latin typeface="Baskerville" panose="02020502070401020303" pitchFamily="18" charset="0"/>
                <a:ea typeface="Baskerville" panose="02020502070401020303" pitchFamily="18" charset="0"/>
              </a:rPr>
            </a:br>
            <a:r>
              <a:rPr lang="en-US" sz="2700" dirty="0">
                <a:latin typeface="Baskerville" panose="02020502070401020303" pitchFamily="18" charset="0"/>
                <a:ea typeface="Baskerville" panose="02020502070401020303" pitchFamily="18" charset="0"/>
              </a:rPr>
              <a:t>You can find the code at -: </a:t>
            </a:r>
            <a:br>
              <a:rPr lang="en-US" sz="4800" dirty="0">
                <a:latin typeface="Baskerville" panose="02020502070401020303" pitchFamily="18" charset="0"/>
                <a:ea typeface="Baskerville" panose="02020502070401020303" pitchFamily="18" charset="0"/>
              </a:rPr>
            </a:br>
            <a:br>
              <a:rPr lang="en-US" sz="4800" dirty="0">
                <a:latin typeface="Baskerville" panose="02020502070401020303" pitchFamily="18" charset="0"/>
                <a:ea typeface="Baskerville" panose="02020502070401020303" pitchFamily="18" charset="0"/>
              </a:rPr>
            </a:br>
            <a:r>
              <a:rPr lang="en-US" sz="2200" dirty="0">
                <a:latin typeface="+mn-lt"/>
                <a:ea typeface="Baskerville" panose="02020502070401020303" pitchFamily="18" charset="0"/>
              </a:rPr>
              <a:t>https://</a:t>
            </a:r>
            <a:r>
              <a:rPr lang="en-US" sz="2200" dirty="0" err="1">
                <a:latin typeface="+mn-lt"/>
                <a:ea typeface="Baskerville" panose="02020502070401020303" pitchFamily="18" charset="0"/>
              </a:rPr>
              <a:t>github.com</a:t>
            </a:r>
            <a:r>
              <a:rPr lang="en-US" sz="2200" dirty="0">
                <a:latin typeface="+mn-lt"/>
                <a:ea typeface="Baskerville" panose="02020502070401020303" pitchFamily="18" charset="0"/>
              </a:rPr>
              <a:t>/Baka-14/</a:t>
            </a:r>
            <a:r>
              <a:rPr lang="en-US" sz="2200" dirty="0" err="1">
                <a:latin typeface="+mn-lt"/>
                <a:ea typeface="Baskerville" panose="02020502070401020303" pitchFamily="18" charset="0"/>
              </a:rPr>
              <a:t>Digital_Image_processing</a:t>
            </a:r>
            <a:br>
              <a:rPr lang="en-US" sz="3600" dirty="0"/>
            </a:b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813168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5034"/>
            <a:ext cx="6581554" cy="1371600"/>
          </a:xfrm>
        </p:spPr>
        <p:txBody>
          <a:bodyPr rtlCol="0" anchor="t" anchorCtr="0">
            <a:normAutofit/>
          </a:bodyPr>
          <a:lstStyle/>
          <a:p>
            <a:pPr rtl="0"/>
            <a:r>
              <a:rPr lang="en-GB"/>
              <a:t>PANTONE</a:t>
            </a:r>
            <a:r>
              <a:rPr lang="en-GB" baseline="30000"/>
              <a:t>®</a:t>
            </a:r>
            <a:br>
              <a:rPr lang="en-GB"/>
            </a:br>
            <a:r>
              <a:rPr lang="en-GB"/>
              <a:t>COLOUR OF THE YEAR 2022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99054C2-D9AC-7001-A9AE-34F73ECAE575}"/>
              </a:ext>
            </a:extLst>
          </p:cNvPr>
          <p:cNvSpPr txBox="1"/>
          <p:nvPr/>
        </p:nvSpPr>
        <p:spPr>
          <a:xfrm>
            <a:off x="115614" y="147144"/>
            <a:ext cx="11435255" cy="95102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0" dirty="0">
                <a:effectLst/>
                <a:latin typeface="Menlo" panose="020B0609030804020204" pitchFamily="49" charset="0"/>
              </a:rPr>
              <a:t>import cv2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import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numpy</a:t>
            </a:r>
            <a:r>
              <a:rPr lang="en-IN" b="0" dirty="0">
                <a:effectLst/>
                <a:latin typeface="Menlo" panose="020B0609030804020204" pitchFamily="49" charset="0"/>
              </a:rPr>
              <a:t> as np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from matplotlib import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pyplot</a:t>
            </a:r>
            <a:r>
              <a:rPr lang="en-IN" b="0" dirty="0">
                <a:effectLst/>
                <a:latin typeface="Menlo" panose="020B0609030804020204" pitchFamily="49" charset="0"/>
              </a:rPr>
              <a:t> as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plt</a:t>
            </a:r>
            <a:r>
              <a:rPr lang="en-IN" b="0" dirty="0">
                <a:effectLst/>
                <a:latin typeface="Menlo" panose="020B0609030804020204" pitchFamily="49" charset="0"/>
              </a:rPr>
              <a:t> </a:t>
            </a:r>
          </a:p>
          <a:p>
            <a:br>
              <a:rPr lang="en-IN" b="0" dirty="0">
                <a:effectLst/>
                <a:latin typeface="Menlo" panose="020B0609030804020204" pitchFamily="49" charset="0"/>
              </a:rPr>
            </a:br>
            <a:r>
              <a:rPr lang="en-IN" b="0" dirty="0" err="1">
                <a:effectLst/>
                <a:latin typeface="Menlo" panose="020B0609030804020204" pitchFamily="49" charset="0"/>
              </a:rPr>
              <a:t>img</a:t>
            </a:r>
            <a:r>
              <a:rPr lang="en-IN" b="0" dirty="0">
                <a:effectLst/>
                <a:latin typeface="Menlo" panose="020B0609030804020204" pitchFamily="49" charset="0"/>
              </a:rPr>
              <a:t> = cv2.imread('</a:t>
            </a:r>
            <a:r>
              <a:rPr lang="en-IN" b="0" dirty="0" err="1">
                <a:effectLst/>
                <a:latin typeface="Menlo" panose="020B0609030804020204" pitchFamily="49" charset="0"/>
              </a:rPr>
              <a:t>sunflower.jpeg</a:t>
            </a:r>
            <a:r>
              <a:rPr lang="en-IN" b="0" dirty="0">
                <a:effectLst/>
                <a:latin typeface="Menlo" panose="020B0609030804020204" pitchFamily="49" charset="0"/>
              </a:rPr>
              <a:t>')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blur = cv2.blur(</a:t>
            </a:r>
            <a:r>
              <a:rPr lang="en-IN" b="0" dirty="0" err="1">
                <a:effectLst/>
                <a:latin typeface="Menlo" panose="020B0609030804020204" pitchFamily="49" charset="0"/>
              </a:rPr>
              <a:t>img</a:t>
            </a:r>
            <a:r>
              <a:rPr lang="en-IN" b="0" dirty="0">
                <a:effectLst/>
                <a:latin typeface="Menlo" panose="020B0609030804020204" pitchFamily="49" charset="0"/>
              </a:rPr>
              <a:t>,(5,5)) </a:t>
            </a:r>
          </a:p>
          <a:p>
            <a:br>
              <a:rPr lang="en-IN" b="0" dirty="0">
                <a:effectLst/>
                <a:latin typeface="Menlo" panose="020B0609030804020204" pitchFamily="49" charset="0"/>
              </a:rPr>
            </a:br>
            <a:r>
              <a:rPr lang="en-IN" b="0" dirty="0" err="1">
                <a:effectLst/>
                <a:latin typeface="Menlo" panose="020B0609030804020204" pitchFamily="49" charset="0"/>
              </a:rPr>
              <a:t>mean_img</a:t>
            </a:r>
            <a:r>
              <a:rPr lang="en-IN" b="0" dirty="0">
                <a:effectLst/>
                <a:latin typeface="Menlo" panose="020B0609030804020204" pitchFamily="49" charset="0"/>
              </a:rPr>
              <a:t>=cv2.medianBlur(img,5) </a:t>
            </a:r>
          </a:p>
          <a:p>
            <a:r>
              <a:rPr lang="en-IN" b="0" dirty="0" err="1">
                <a:effectLst/>
                <a:latin typeface="Menlo" panose="020B0609030804020204" pitchFamily="49" charset="0"/>
              </a:rPr>
              <a:t>gauss_img</a:t>
            </a:r>
            <a:r>
              <a:rPr lang="en-IN" b="0" dirty="0">
                <a:effectLst/>
                <a:latin typeface="Menlo" panose="020B0609030804020204" pitchFamily="49" charset="0"/>
              </a:rPr>
              <a:t>=cv2.GaussianBlur(</a:t>
            </a:r>
            <a:r>
              <a:rPr lang="en-IN" b="0" dirty="0" err="1">
                <a:effectLst/>
                <a:latin typeface="Menlo" panose="020B0609030804020204" pitchFamily="49" charset="0"/>
              </a:rPr>
              <a:t>img</a:t>
            </a:r>
            <a:r>
              <a:rPr lang="en-IN" b="0" dirty="0">
                <a:effectLst/>
                <a:latin typeface="Menlo" panose="020B0609030804020204" pitchFamily="49" charset="0"/>
              </a:rPr>
              <a:t>,(5,5),0) </a:t>
            </a:r>
          </a:p>
          <a:p>
            <a:r>
              <a:rPr lang="en-IN" b="0" dirty="0" err="1">
                <a:effectLst/>
                <a:latin typeface="Menlo" panose="020B0609030804020204" pitchFamily="49" charset="0"/>
              </a:rPr>
              <a:t>median_img</a:t>
            </a:r>
            <a:r>
              <a:rPr lang="en-IN" b="0" dirty="0">
                <a:effectLst/>
                <a:latin typeface="Menlo" panose="020B0609030804020204" pitchFamily="49" charset="0"/>
              </a:rPr>
              <a:t> = cv2.medianBlur(img,5) </a:t>
            </a:r>
          </a:p>
          <a:p>
            <a:br>
              <a:rPr lang="en-IN" b="0" dirty="0">
                <a:effectLst/>
                <a:latin typeface="Menlo" panose="020B0609030804020204" pitchFamily="49" charset="0"/>
              </a:rPr>
            </a:br>
            <a:br>
              <a:rPr lang="en-IN" b="0" dirty="0">
                <a:effectLst/>
                <a:latin typeface="Menlo" panose="020B0609030804020204" pitchFamily="49" charset="0"/>
              </a:rPr>
            </a:br>
            <a:r>
              <a:rPr lang="en-IN" b="0" dirty="0">
                <a:effectLst/>
                <a:latin typeface="Menlo" panose="020B0609030804020204" pitchFamily="49" charset="0"/>
              </a:rPr>
              <a:t>cv2.imshow("Original image",</a:t>
            </a:r>
            <a:r>
              <a:rPr lang="en-IN" b="0" dirty="0" err="1">
                <a:effectLst/>
                <a:latin typeface="Menlo" panose="020B0609030804020204" pitchFamily="49" charset="0"/>
              </a:rPr>
              <a:t>img</a:t>
            </a:r>
            <a:r>
              <a:rPr lang="en-IN" b="0" dirty="0"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cv2.waitKey(0)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cv2.destroyAllWindows() </a:t>
            </a:r>
          </a:p>
          <a:p>
            <a:br>
              <a:rPr lang="en-IN" b="0" dirty="0">
                <a:effectLst/>
                <a:latin typeface="Menlo" panose="020B0609030804020204" pitchFamily="49" charset="0"/>
              </a:rPr>
            </a:br>
            <a:r>
              <a:rPr lang="en-IN" b="0" dirty="0">
                <a:effectLst/>
                <a:latin typeface="Menlo" panose="020B0609030804020204" pitchFamily="49" charset="0"/>
              </a:rPr>
              <a:t>cv2.imshow("Blurred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image",blur</a:t>
            </a:r>
            <a:r>
              <a:rPr lang="en-IN" b="0" dirty="0"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cv2.waitKey(0)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cv2.destroyAllWindows() </a:t>
            </a:r>
          </a:p>
          <a:p>
            <a:br>
              <a:rPr lang="en-IN" b="0" dirty="0">
                <a:effectLst/>
                <a:latin typeface="Menlo" panose="020B0609030804020204" pitchFamily="49" charset="0"/>
              </a:rPr>
            </a:br>
            <a:br>
              <a:rPr lang="en-IN" b="0" dirty="0">
                <a:effectLst/>
                <a:latin typeface="Menlo" panose="020B0609030804020204" pitchFamily="49" charset="0"/>
              </a:rPr>
            </a:br>
            <a:r>
              <a:rPr lang="en-IN" b="0" dirty="0">
                <a:effectLst/>
                <a:latin typeface="Menlo" panose="020B0609030804020204" pitchFamily="49" charset="0"/>
              </a:rPr>
              <a:t>cv2.imshow("Mean low pass filter",</a:t>
            </a:r>
            <a:r>
              <a:rPr lang="en-IN" b="0" dirty="0" err="1">
                <a:effectLst/>
                <a:latin typeface="Menlo" panose="020B0609030804020204" pitchFamily="49" charset="0"/>
              </a:rPr>
              <a:t>mean_img</a:t>
            </a:r>
            <a:r>
              <a:rPr lang="en-IN" b="0" dirty="0"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cv2.waitKey(0)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cv2.destroyAllWindows() </a:t>
            </a:r>
          </a:p>
          <a:p>
            <a:br>
              <a:rPr lang="en-IN" b="0" dirty="0">
                <a:effectLst/>
                <a:latin typeface="Menlo" panose="020B0609030804020204" pitchFamily="49" charset="0"/>
              </a:rPr>
            </a:br>
            <a:br>
              <a:rPr lang="en-IN" b="0" dirty="0">
                <a:effectLst/>
                <a:latin typeface="Menlo" panose="020B0609030804020204" pitchFamily="49" charset="0"/>
              </a:rPr>
            </a:br>
            <a:endParaRPr lang="en-IN" b="0" dirty="0">
              <a:effectLst/>
              <a:latin typeface="Menlo" panose="020B0609030804020204" pitchFamily="49" charset="0"/>
            </a:endParaRPr>
          </a:p>
          <a:p>
            <a:br>
              <a:rPr lang="en-IN" b="0" dirty="0">
                <a:effectLst/>
                <a:latin typeface="Menlo" panose="020B0609030804020204" pitchFamily="49" charset="0"/>
              </a:rPr>
            </a:br>
            <a:br>
              <a:rPr lang="en-IN" b="0" dirty="0">
                <a:effectLst/>
                <a:latin typeface="Menlo" panose="020B0609030804020204" pitchFamily="49" charset="0"/>
              </a:rPr>
            </a:br>
            <a:br>
              <a:rPr lang="en-IN" b="0" dirty="0">
                <a:effectLst/>
                <a:latin typeface="Menlo" panose="020B0609030804020204" pitchFamily="49" charset="0"/>
              </a:rPr>
            </a:br>
            <a:br>
              <a:rPr lang="en-IN" b="0" dirty="0">
                <a:effectLst/>
                <a:latin typeface="Menlo" panose="020B0609030804020204" pitchFamily="49" charset="0"/>
              </a:rPr>
            </a:br>
            <a:br>
              <a:rPr lang="en-IN" b="0" dirty="0">
                <a:effectLst/>
                <a:latin typeface="Menlo" panose="020B0609030804020204" pitchFamily="49" charset="0"/>
              </a:rPr>
            </a:br>
            <a:br>
              <a:rPr lang="en-IN" b="0" dirty="0">
                <a:effectLst/>
                <a:latin typeface="Menlo" panose="020B0609030804020204" pitchFamily="49" charset="0"/>
              </a:rPr>
            </a:br>
            <a:endParaRPr lang="en-IN" b="0" dirty="0"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31548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5034"/>
            <a:ext cx="6581554" cy="1371600"/>
          </a:xfrm>
        </p:spPr>
        <p:txBody>
          <a:bodyPr rtlCol="0" anchor="t" anchorCtr="0">
            <a:normAutofit/>
          </a:bodyPr>
          <a:lstStyle/>
          <a:p>
            <a:pPr rtl="0"/>
            <a:r>
              <a:rPr lang="en-GB" dirty="0"/>
              <a:t>PANTONE</a:t>
            </a:r>
            <a:r>
              <a:rPr lang="en-GB" baseline="30000" dirty="0"/>
              <a:t>®</a:t>
            </a:r>
            <a:br>
              <a:rPr lang="en-GB" dirty="0"/>
            </a:br>
            <a:r>
              <a:rPr lang="en-GB" dirty="0"/>
              <a:t>COLOUR OF THE YEAR 2022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45F3308-6343-4B9B-9B6B-5BBA0595C004}"/>
              </a:ext>
            </a:extLst>
          </p:cNvPr>
          <p:cNvSpPr txBox="1"/>
          <p:nvPr/>
        </p:nvSpPr>
        <p:spPr>
          <a:xfrm>
            <a:off x="441434" y="367861"/>
            <a:ext cx="1094126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en-IN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</a:br>
            <a:r>
              <a:rPr lang="en-IN" b="0" dirty="0">
                <a:effectLst/>
                <a:latin typeface="Menlo" panose="020B0609030804020204" pitchFamily="49" charset="0"/>
              </a:rPr>
              <a:t>cv2.imshow("Gaussian low pass image",</a:t>
            </a:r>
            <a:r>
              <a:rPr lang="en-IN" b="0" dirty="0" err="1">
                <a:effectLst/>
                <a:latin typeface="Menlo" panose="020B0609030804020204" pitchFamily="49" charset="0"/>
              </a:rPr>
              <a:t>gauss_img</a:t>
            </a:r>
            <a:r>
              <a:rPr lang="en-IN" b="0" dirty="0"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cv2.waitKey(0)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cv2.destroyAllWindows() </a:t>
            </a:r>
          </a:p>
          <a:p>
            <a:br>
              <a:rPr lang="en-IN" b="0" dirty="0">
                <a:effectLst/>
                <a:latin typeface="Menlo" panose="020B0609030804020204" pitchFamily="49" charset="0"/>
              </a:rPr>
            </a:br>
            <a:r>
              <a:rPr lang="en-IN" b="0" dirty="0">
                <a:effectLst/>
                <a:latin typeface="Menlo" panose="020B0609030804020204" pitchFamily="49" charset="0"/>
              </a:rPr>
              <a:t>cv2.imshow("Median low pass image",</a:t>
            </a:r>
            <a:r>
              <a:rPr lang="en-IN" b="0" dirty="0" err="1">
                <a:effectLst/>
                <a:latin typeface="Menlo" panose="020B0609030804020204" pitchFamily="49" charset="0"/>
              </a:rPr>
              <a:t>median_img</a:t>
            </a:r>
            <a:r>
              <a:rPr lang="en-IN" b="0" dirty="0"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cv2.waitKey(0)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cv2.destroyAllWindows()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25994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5034"/>
            <a:ext cx="6581554" cy="1371600"/>
          </a:xfrm>
        </p:spPr>
        <p:txBody>
          <a:bodyPr rtlCol="0" anchor="t" anchorCtr="0">
            <a:normAutofit/>
          </a:bodyPr>
          <a:lstStyle/>
          <a:p>
            <a:pPr rtl="0"/>
            <a:r>
              <a:rPr lang="en-GB"/>
              <a:t>PANTONE</a:t>
            </a:r>
            <a:r>
              <a:rPr lang="en-GB" baseline="30000"/>
              <a:t>®</a:t>
            </a:r>
            <a:br>
              <a:rPr lang="en-GB"/>
            </a:br>
            <a:r>
              <a:rPr lang="en-GB"/>
              <a:t>COLOUR OF THE YEAR 2022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4F14118-41DA-05CA-3746-2400DFFF6754}"/>
              </a:ext>
            </a:extLst>
          </p:cNvPr>
          <p:cNvSpPr txBox="1"/>
          <p:nvPr/>
        </p:nvSpPr>
        <p:spPr>
          <a:xfrm>
            <a:off x="457200" y="430924"/>
            <a:ext cx="3273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OUTPUT-: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85534E2-4B49-A9FE-6E60-8B7BFD6F06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072169"/>
            <a:ext cx="4671848" cy="324400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56A4163-E147-3DA5-603A-06DE2A64DF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9854" y="971366"/>
            <a:ext cx="4905814" cy="3428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4628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236BE79-7ADF-F13D-C0A5-77DF1C9F0F3C}"/>
              </a:ext>
            </a:extLst>
          </p:cNvPr>
          <p:cNvSpPr txBox="1"/>
          <p:nvPr/>
        </p:nvSpPr>
        <p:spPr>
          <a:xfrm>
            <a:off x="141890" y="101996"/>
            <a:ext cx="3273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OUTPUT-: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513CA5D-5EFA-B4F2-8312-57F778695E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061" y="476540"/>
            <a:ext cx="4889186" cy="343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CE81E29-9435-5187-174A-145D20928C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65673" y="335214"/>
            <a:ext cx="4883789" cy="3418652"/>
          </a:xfrm>
          <a:prstGeom prst="rect">
            <a:avLst/>
          </a:prstGeom>
        </p:spPr>
      </p:pic>
      <p:sp>
        <p:nvSpPr>
          <p:cNvPr id="14" name="Title 13">
            <a:extLst>
              <a:ext uri="{FF2B5EF4-FFF2-40B4-BE49-F238E27FC236}">
                <a16:creationId xmlns:a16="http://schemas.microsoft.com/office/drawing/2014/main" id="{6AEC725D-2646-E13C-70D5-57B0948BC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A0A8716-56CB-4EBD-F8F2-63A4062BDD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13872" y="3235238"/>
            <a:ext cx="4641245" cy="3287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155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B4BF07B-DDFD-D893-6A08-74CA7C34E399}"/>
              </a:ext>
            </a:extLst>
          </p:cNvPr>
          <p:cNvSpPr txBox="1"/>
          <p:nvPr/>
        </p:nvSpPr>
        <p:spPr>
          <a:xfrm>
            <a:off x="336331" y="367861"/>
            <a:ext cx="1149831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0" dirty="0">
                <a:effectLst/>
                <a:latin typeface="Menlo" panose="020B0609030804020204" pitchFamily="49" charset="0"/>
              </a:rPr>
              <a:t>import cv2</a:t>
            </a:r>
          </a:p>
          <a:p>
            <a:r>
              <a:rPr lang="en-IN" b="0" dirty="0" err="1">
                <a:effectLst/>
                <a:latin typeface="Menlo" panose="020B0609030804020204" pitchFamily="49" charset="0"/>
              </a:rPr>
              <a:t>img</a:t>
            </a:r>
            <a:r>
              <a:rPr lang="en-IN" b="0" dirty="0">
                <a:effectLst/>
                <a:latin typeface="Menlo" panose="020B0609030804020204" pitchFamily="49" charset="0"/>
              </a:rPr>
              <a:t> = cv2.imread("wp3013104.jpeg")</a:t>
            </a:r>
          </a:p>
          <a:p>
            <a:r>
              <a:rPr lang="en-IN" b="0" dirty="0" err="1">
                <a:effectLst/>
                <a:latin typeface="Menlo" panose="020B0609030804020204" pitchFamily="49" charset="0"/>
              </a:rPr>
              <a:t>img</a:t>
            </a:r>
            <a:r>
              <a:rPr lang="en-IN" b="0" dirty="0">
                <a:effectLst/>
                <a:latin typeface="Menlo" panose="020B0609030804020204" pitchFamily="49" charset="0"/>
              </a:rPr>
              <a:t> = cv2.resize(</a:t>
            </a:r>
            <a:r>
              <a:rPr lang="en-IN" b="0" dirty="0" err="1">
                <a:effectLst/>
                <a:latin typeface="Menlo" panose="020B0609030804020204" pitchFamily="49" charset="0"/>
              </a:rPr>
              <a:t>img</a:t>
            </a:r>
            <a:r>
              <a:rPr lang="en-IN" b="0" dirty="0">
                <a:effectLst/>
                <a:latin typeface="Menlo" panose="020B0609030804020204" pitchFamily="49" charset="0"/>
              </a:rPr>
              <a:t>, (680, 520),interpolation=cv2.INTER_CUBIC)</a:t>
            </a:r>
          </a:p>
          <a:p>
            <a:r>
              <a:rPr lang="en-IN" b="0" dirty="0" err="1">
                <a:effectLst/>
                <a:latin typeface="Menlo" panose="020B0609030804020204" pitchFamily="49" charset="0"/>
              </a:rPr>
              <a:t>hpf</a:t>
            </a:r>
            <a:r>
              <a:rPr lang="en-IN" b="0" dirty="0">
                <a:effectLst/>
                <a:latin typeface="Menlo" panose="020B0609030804020204" pitchFamily="49" charset="0"/>
              </a:rPr>
              <a:t> =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img</a:t>
            </a:r>
            <a:r>
              <a:rPr lang="en-IN" b="0" dirty="0">
                <a:effectLst/>
                <a:latin typeface="Menlo" panose="020B0609030804020204" pitchFamily="49" charset="0"/>
              </a:rPr>
              <a:t> - cv2.GaussianBlur(</a:t>
            </a:r>
            <a:r>
              <a:rPr lang="en-IN" b="0" dirty="0" err="1">
                <a:effectLst/>
                <a:latin typeface="Menlo" panose="020B0609030804020204" pitchFamily="49" charset="0"/>
              </a:rPr>
              <a:t>img</a:t>
            </a:r>
            <a:r>
              <a:rPr lang="en-IN" b="0" dirty="0">
                <a:effectLst/>
                <a:latin typeface="Menlo" panose="020B0609030804020204" pitchFamily="49" charset="0"/>
              </a:rPr>
              <a:t>, (21, 21), 3)+127</a:t>
            </a:r>
          </a:p>
          <a:p>
            <a:br>
              <a:rPr lang="en-IN" b="0" dirty="0">
                <a:effectLst/>
                <a:latin typeface="Menlo" panose="020B0609030804020204" pitchFamily="49" charset="0"/>
              </a:rPr>
            </a:br>
            <a:r>
              <a:rPr lang="en-IN" b="0" dirty="0">
                <a:effectLst/>
                <a:latin typeface="Menlo" panose="020B0609030804020204" pitchFamily="49" charset="0"/>
              </a:rPr>
              <a:t>cv2.imshow("Original",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img</a:t>
            </a:r>
            <a:r>
              <a:rPr lang="en-IN" b="0" dirty="0">
                <a:effectLst/>
                <a:latin typeface="Menlo" panose="020B0609030804020204" pitchFamily="49" charset="0"/>
              </a:rPr>
              <a:t>) 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cv2.waitKey(0)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cv2.destroyAllWindows() </a:t>
            </a:r>
          </a:p>
          <a:p>
            <a:br>
              <a:rPr lang="en-IN" b="0" dirty="0">
                <a:effectLst/>
                <a:latin typeface="Menlo" panose="020B0609030804020204" pitchFamily="49" charset="0"/>
              </a:rPr>
            </a:br>
            <a:r>
              <a:rPr lang="en-IN" b="0" dirty="0">
                <a:effectLst/>
                <a:latin typeface="Menlo" panose="020B0609030804020204" pitchFamily="49" charset="0"/>
              </a:rPr>
              <a:t>cv2.imshow("High Passed Filter",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hpf</a:t>
            </a:r>
            <a:r>
              <a:rPr lang="en-IN" b="0" dirty="0"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cv2.waitKey(0)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cv2.destroyAllWindows() </a:t>
            </a:r>
          </a:p>
          <a:p>
            <a:br>
              <a:rPr lang="en-IN" b="0" dirty="0">
                <a:effectLst/>
                <a:latin typeface="Menlo" panose="020B0609030804020204" pitchFamily="49" charset="0"/>
              </a:rPr>
            </a:br>
            <a:endParaRPr lang="en-IN" b="0" dirty="0">
              <a:effectLst/>
              <a:latin typeface="Menlo" panose="020B0609030804020204" pitchFamily="49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49858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5034"/>
            <a:ext cx="6581554" cy="1371600"/>
          </a:xfrm>
        </p:spPr>
        <p:txBody>
          <a:bodyPr rtlCol="0" anchor="t" anchorCtr="0">
            <a:normAutofit/>
          </a:bodyPr>
          <a:lstStyle/>
          <a:p>
            <a:pPr rtl="0"/>
            <a:r>
              <a:rPr lang="en-GB"/>
              <a:t>PANTONE</a:t>
            </a:r>
            <a:r>
              <a:rPr lang="en-GB" baseline="30000"/>
              <a:t>®</a:t>
            </a:r>
            <a:br>
              <a:rPr lang="en-GB"/>
            </a:br>
            <a:r>
              <a:rPr lang="en-GB"/>
              <a:t>COLOUR OF THE YEAR 2022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4F14118-41DA-05CA-3746-2400DFFF6754}"/>
              </a:ext>
            </a:extLst>
          </p:cNvPr>
          <p:cNvSpPr txBox="1"/>
          <p:nvPr/>
        </p:nvSpPr>
        <p:spPr>
          <a:xfrm>
            <a:off x="457200" y="430924"/>
            <a:ext cx="3273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OUTPUT-: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84D797-6F2F-E1BF-4A99-4B214D3F59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1" y="971366"/>
            <a:ext cx="5512676" cy="445501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FFF4F79-0A29-6D05-4E3C-45E567EBAB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9885" y="971365"/>
            <a:ext cx="5512386" cy="4354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6551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5034"/>
            <a:ext cx="6581554" cy="1371600"/>
          </a:xfrm>
        </p:spPr>
        <p:txBody>
          <a:bodyPr rtlCol="0" anchor="t" anchorCtr="0">
            <a:normAutofit/>
          </a:bodyPr>
          <a:lstStyle/>
          <a:p>
            <a:pPr rtl="0"/>
            <a:r>
              <a:rPr lang="en-GB"/>
              <a:t>PANTONE</a:t>
            </a:r>
            <a:r>
              <a:rPr lang="en-GB" baseline="30000"/>
              <a:t>®</a:t>
            </a:r>
            <a:br>
              <a:rPr lang="en-GB"/>
            </a:br>
            <a:r>
              <a:rPr lang="en-GB"/>
              <a:t>COLOUR OF THE YEAR 2022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3DD8CA-257C-DF27-098D-3DE0C0D2C9CD}"/>
              </a:ext>
            </a:extLst>
          </p:cNvPr>
          <p:cNvSpPr txBox="1"/>
          <p:nvPr/>
        </p:nvSpPr>
        <p:spPr>
          <a:xfrm>
            <a:off x="336330" y="346841"/>
            <a:ext cx="7903779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0" dirty="0">
                <a:effectLst/>
                <a:latin typeface="Menlo" panose="020B0609030804020204" pitchFamily="49" charset="0"/>
              </a:rPr>
              <a:t>import cv2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import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numpy</a:t>
            </a:r>
            <a:r>
              <a:rPr lang="en-IN" b="0" dirty="0">
                <a:effectLst/>
                <a:latin typeface="Menlo" panose="020B0609030804020204" pitchFamily="49" charset="0"/>
              </a:rPr>
              <a:t> as np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import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matplotlib.pyplot</a:t>
            </a:r>
            <a:r>
              <a:rPr lang="en-IN" b="0" dirty="0">
                <a:effectLst/>
                <a:latin typeface="Menlo" panose="020B0609030804020204" pitchFamily="49" charset="0"/>
              </a:rPr>
              <a:t> as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plt</a:t>
            </a:r>
            <a:endParaRPr lang="en-IN" b="0" dirty="0">
              <a:effectLst/>
              <a:latin typeface="Menlo" panose="020B0609030804020204" pitchFamily="49" charset="0"/>
            </a:endParaRPr>
          </a:p>
          <a:p>
            <a:br>
              <a:rPr lang="en-IN" b="0" dirty="0">
                <a:effectLst/>
                <a:latin typeface="Menlo" panose="020B0609030804020204" pitchFamily="49" charset="0"/>
              </a:rPr>
            </a:br>
            <a:r>
              <a:rPr lang="en-IN" b="0" dirty="0" err="1">
                <a:effectLst/>
                <a:latin typeface="Menlo" panose="020B0609030804020204" pitchFamily="49" charset="0"/>
              </a:rPr>
              <a:t>img</a:t>
            </a:r>
            <a:r>
              <a:rPr lang="en-IN" b="0" dirty="0">
                <a:effectLst/>
                <a:latin typeface="Menlo" panose="020B0609030804020204" pitchFamily="49" charset="0"/>
              </a:rPr>
              <a:t> = cv2.imread('wp3013104.jpeg')</a:t>
            </a:r>
          </a:p>
          <a:p>
            <a:r>
              <a:rPr lang="en-IN" b="0" dirty="0" err="1">
                <a:effectLst/>
                <a:latin typeface="Menlo" panose="020B0609030804020204" pitchFamily="49" charset="0"/>
              </a:rPr>
              <a:t>img</a:t>
            </a:r>
            <a:r>
              <a:rPr lang="en-IN" b="0" dirty="0">
                <a:effectLst/>
                <a:latin typeface="Menlo" panose="020B0609030804020204" pitchFamily="49" charset="0"/>
              </a:rPr>
              <a:t> = np.float32(</a:t>
            </a:r>
            <a:r>
              <a:rPr lang="en-IN" b="0" dirty="0" err="1">
                <a:effectLst/>
                <a:latin typeface="Menlo" panose="020B0609030804020204" pitchFamily="49" charset="0"/>
              </a:rPr>
              <a:t>img</a:t>
            </a:r>
            <a:r>
              <a:rPr lang="en-IN" b="0" dirty="0"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IN" b="0" dirty="0" err="1">
                <a:effectLst/>
                <a:latin typeface="Menlo" panose="020B0609030804020204" pitchFamily="49" charset="0"/>
              </a:rPr>
              <a:t>img</a:t>
            </a:r>
            <a:r>
              <a:rPr lang="en-IN" b="0" dirty="0">
                <a:effectLst/>
                <a:latin typeface="Menlo" panose="020B0609030804020204" pitchFamily="49" charset="0"/>
              </a:rPr>
              <a:t> =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img</a:t>
            </a:r>
            <a:r>
              <a:rPr lang="en-IN" b="0" dirty="0">
                <a:effectLst/>
                <a:latin typeface="Menlo" panose="020B0609030804020204" pitchFamily="49" charset="0"/>
              </a:rPr>
              <a:t>/255</a:t>
            </a:r>
          </a:p>
          <a:p>
            <a:br>
              <a:rPr lang="en-IN" b="0" dirty="0">
                <a:effectLst/>
                <a:latin typeface="Menlo" panose="020B0609030804020204" pitchFamily="49" charset="0"/>
              </a:rPr>
            </a:br>
            <a:r>
              <a:rPr lang="en-IN" b="0" dirty="0" err="1">
                <a:effectLst/>
                <a:latin typeface="Menlo" panose="020B0609030804020204" pitchFamily="49" charset="0"/>
              </a:rPr>
              <a:t>rows,cols,dim</a:t>
            </a:r>
            <a:r>
              <a:rPr lang="en-IN" b="0" dirty="0">
                <a:effectLst/>
                <a:latin typeface="Menlo" panose="020B0609030804020204" pitchFamily="49" charset="0"/>
              </a:rPr>
              <a:t>=</a:t>
            </a:r>
            <a:r>
              <a:rPr lang="en-IN" b="0" dirty="0" err="1">
                <a:effectLst/>
                <a:latin typeface="Menlo" panose="020B0609030804020204" pitchFamily="49" charset="0"/>
              </a:rPr>
              <a:t>img.shape</a:t>
            </a:r>
            <a:endParaRPr lang="en-IN" b="0" dirty="0">
              <a:effectLst/>
              <a:latin typeface="Menlo" panose="020B0609030804020204" pitchFamily="49" charset="0"/>
            </a:endParaRPr>
          </a:p>
          <a:p>
            <a:br>
              <a:rPr lang="en-IN" b="0" dirty="0">
                <a:effectLst/>
                <a:latin typeface="Menlo" panose="020B0609030804020204" pitchFamily="49" charset="0"/>
              </a:rPr>
            </a:br>
            <a:r>
              <a:rPr lang="en-IN" b="0" dirty="0">
                <a:effectLst/>
                <a:latin typeface="Menlo" panose="020B0609030804020204" pitchFamily="49" charset="0"/>
              </a:rPr>
              <a:t>rh,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rl</a:t>
            </a:r>
            <a:r>
              <a:rPr lang="en-IN" b="0" dirty="0">
                <a:effectLst/>
                <a:latin typeface="Menlo" panose="020B0609030804020204" pitchFamily="49" charset="0"/>
              </a:rPr>
              <a:t>,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cutoff</a:t>
            </a:r>
            <a:r>
              <a:rPr lang="en-IN" b="0" dirty="0">
                <a:effectLst/>
                <a:latin typeface="Menlo" panose="020B0609030804020204" pitchFamily="49" charset="0"/>
              </a:rPr>
              <a:t> = 2.5,0.5,32</a:t>
            </a:r>
          </a:p>
          <a:p>
            <a:br>
              <a:rPr lang="en-IN" b="0" dirty="0">
                <a:effectLst/>
                <a:latin typeface="Menlo" panose="020B0609030804020204" pitchFamily="49" charset="0"/>
              </a:rPr>
            </a:br>
            <a:r>
              <a:rPr lang="en-IN" b="0" dirty="0" err="1">
                <a:effectLst/>
                <a:latin typeface="Menlo" panose="020B0609030804020204" pitchFamily="49" charset="0"/>
              </a:rPr>
              <a:t>imgYCrCb</a:t>
            </a:r>
            <a:r>
              <a:rPr lang="en-IN" b="0" dirty="0">
                <a:effectLst/>
                <a:latin typeface="Menlo" panose="020B0609030804020204" pitchFamily="49" charset="0"/>
              </a:rPr>
              <a:t> = cv2.cvtColor(</a:t>
            </a:r>
            <a:r>
              <a:rPr lang="en-IN" b="0" dirty="0" err="1">
                <a:effectLst/>
                <a:latin typeface="Menlo" panose="020B0609030804020204" pitchFamily="49" charset="0"/>
              </a:rPr>
              <a:t>img</a:t>
            </a:r>
            <a:r>
              <a:rPr lang="en-IN" b="0" dirty="0">
                <a:effectLst/>
                <a:latin typeface="Menlo" panose="020B0609030804020204" pitchFamily="49" charset="0"/>
              </a:rPr>
              <a:t>, cv2.COLOR_BGR2YCrCb)</a:t>
            </a:r>
          </a:p>
          <a:p>
            <a:r>
              <a:rPr lang="en-IN" b="0" dirty="0" err="1">
                <a:effectLst/>
                <a:latin typeface="Menlo" panose="020B0609030804020204" pitchFamily="49" charset="0"/>
              </a:rPr>
              <a:t>y,cr,cb</a:t>
            </a:r>
            <a:r>
              <a:rPr lang="en-IN" b="0" dirty="0">
                <a:effectLst/>
                <a:latin typeface="Menlo" panose="020B0609030804020204" pitchFamily="49" charset="0"/>
              </a:rPr>
              <a:t> = cv2.split(</a:t>
            </a:r>
            <a:r>
              <a:rPr lang="en-IN" b="0" dirty="0" err="1">
                <a:effectLst/>
                <a:latin typeface="Menlo" panose="020B0609030804020204" pitchFamily="49" charset="0"/>
              </a:rPr>
              <a:t>imgYCrCb</a:t>
            </a:r>
            <a:r>
              <a:rPr lang="en-IN" b="0" dirty="0">
                <a:effectLst/>
                <a:latin typeface="Menlo" panose="020B0609030804020204" pitchFamily="49" charset="0"/>
              </a:rPr>
              <a:t>)</a:t>
            </a:r>
          </a:p>
          <a:p>
            <a:br>
              <a:rPr lang="en-IN" b="0" dirty="0">
                <a:effectLst/>
                <a:latin typeface="Menlo" panose="020B0609030804020204" pitchFamily="49" charset="0"/>
              </a:rPr>
            </a:br>
            <a:r>
              <a:rPr lang="en-IN" b="0" dirty="0" err="1">
                <a:effectLst/>
                <a:latin typeface="Menlo" panose="020B0609030804020204" pitchFamily="49" charset="0"/>
              </a:rPr>
              <a:t>y_log</a:t>
            </a:r>
            <a:r>
              <a:rPr lang="en-IN" b="0" dirty="0">
                <a:effectLst/>
                <a:latin typeface="Menlo" panose="020B0609030804020204" pitchFamily="49" charset="0"/>
              </a:rPr>
              <a:t> =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np.log</a:t>
            </a:r>
            <a:r>
              <a:rPr lang="en-IN" b="0" dirty="0">
                <a:effectLst/>
                <a:latin typeface="Menlo" panose="020B0609030804020204" pitchFamily="49" charset="0"/>
              </a:rPr>
              <a:t>(y+0.01)</a:t>
            </a:r>
          </a:p>
          <a:p>
            <a:br>
              <a:rPr lang="en-IN" b="0" dirty="0">
                <a:effectLst/>
                <a:latin typeface="Menlo" panose="020B0609030804020204" pitchFamily="49" charset="0"/>
              </a:rPr>
            </a:br>
            <a:r>
              <a:rPr lang="en-IN" b="0" dirty="0" err="1">
                <a:effectLst/>
                <a:latin typeface="Menlo" panose="020B0609030804020204" pitchFamily="49" charset="0"/>
              </a:rPr>
              <a:t>y_fft</a:t>
            </a:r>
            <a:r>
              <a:rPr lang="en-IN" b="0" dirty="0">
                <a:effectLst/>
                <a:latin typeface="Menlo" panose="020B0609030804020204" pitchFamily="49" charset="0"/>
              </a:rPr>
              <a:t> = np.fft.fft2(</a:t>
            </a:r>
            <a:r>
              <a:rPr lang="en-IN" b="0" dirty="0" err="1">
                <a:effectLst/>
                <a:latin typeface="Menlo" panose="020B0609030804020204" pitchFamily="49" charset="0"/>
              </a:rPr>
              <a:t>y_log</a:t>
            </a:r>
            <a:r>
              <a:rPr lang="en-IN" b="0" dirty="0">
                <a:effectLst/>
                <a:latin typeface="Menlo" panose="020B0609030804020204" pitchFamily="49" charset="0"/>
              </a:rPr>
              <a:t>)</a:t>
            </a:r>
          </a:p>
          <a:p>
            <a:br>
              <a:rPr lang="en-IN" b="0" dirty="0">
                <a:effectLst/>
                <a:latin typeface="Menlo" panose="020B0609030804020204" pitchFamily="49" charset="0"/>
              </a:rPr>
            </a:br>
            <a:r>
              <a:rPr lang="en-IN" b="0" dirty="0" err="1">
                <a:effectLst/>
                <a:latin typeface="Menlo" panose="020B0609030804020204" pitchFamily="49" charset="0"/>
              </a:rPr>
              <a:t>y_fft_shift</a:t>
            </a:r>
            <a:r>
              <a:rPr lang="en-IN" b="0" dirty="0">
                <a:effectLst/>
                <a:latin typeface="Menlo" panose="020B0609030804020204" pitchFamily="49" charset="0"/>
              </a:rPr>
              <a:t> =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np.fft.fftshift</a:t>
            </a:r>
            <a:r>
              <a:rPr lang="en-IN" b="0" dirty="0">
                <a:effectLst/>
                <a:latin typeface="Menlo" panose="020B0609030804020204" pitchFamily="49" charset="0"/>
              </a:rPr>
              <a:t>(</a:t>
            </a:r>
            <a:r>
              <a:rPr lang="en-IN" b="0" dirty="0" err="1">
                <a:effectLst/>
                <a:latin typeface="Menlo" panose="020B0609030804020204" pitchFamily="49" charset="0"/>
              </a:rPr>
              <a:t>y_fft</a:t>
            </a:r>
            <a:r>
              <a:rPr lang="en-IN" b="0" dirty="0">
                <a:effectLst/>
                <a:latin typeface="Menlo" panose="020B0609030804020204" pitchFamily="49" charset="0"/>
              </a:rPr>
              <a:t>)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</a:br>
            <a:br>
              <a:rPr lang="en-IN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56755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5034"/>
            <a:ext cx="6581554" cy="1371600"/>
          </a:xfrm>
        </p:spPr>
        <p:txBody>
          <a:bodyPr rtlCol="0" anchor="t" anchorCtr="0">
            <a:normAutofit/>
          </a:bodyPr>
          <a:lstStyle/>
          <a:p>
            <a:pPr rtl="0"/>
            <a:r>
              <a:rPr lang="en-GB"/>
              <a:t>PANTONE</a:t>
            </a:r>
            <a:r>
              <a:rPr lang="en-GB" baseline="30000"/>
              <a:t>®</a:t>
            </a:r>
            <a:br>
              <a:rPr lang="en-GB"/>
            </a:br>
            <a:r>
              <a:rPr lang="en-GB"/>
              <a:t>COLOUR OF THE YEAR 2022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031366-EE2D-8A2D-2D75-EEFB4D65ADFA}"/>
              </a:ext>
            </a:extLst>
          </p:cNvPr>
          <p:cNvSpPr txBox="1"/>
          <p:nvPr/>
        </p:nvSpPr>
        <p:spPr>
          <a:xfrm>
            <a:off x="388883" y="346841"/>
            <a:ext cx="10365338" cy="61863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0" dirty="0">
                <a:effectLst/>
                <a:latin typeface="Menlo" panose="020B0609030804020204" pitchFamily="49" charset="0"/>
              </a:rPr>
              <a:t>DX = cols/</a:t>
            </a:r>
            <a:r>
              <a:rPr lang="en-IN" b="0" dirty="0" err="1">
                <a:effectLst/>
                <a:latin typeface="Menlo" panose="020B0609030804020204" pitchFamily="49" charset="0"/>
              </a:rPr>
              <a:t>cutoff</a:t>
            </a:r>
            <a:endParaRPr lang="en-IN" b="0" dirty="0">
              <a:effectLst/>
              <a:latin typeface="Menlo" panose="020B0609030804020204" pitchFamily="49" charset="0"/>
            </a:endParaRP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G =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np.ones</a:t>
            </a:r>
            <a:r>
              <a:rPr lang="en-IN" b="0" dirty="0">
                <a:effectLst/>
                <a:latin typeface="Menlo" panose="020B0609030804020204" pitchFamily="49" charset="0"/>
              </a:rPr>
              <a:t>((</a:t>
            </a:r>
            <a:r>
              <a:rPr lang="en-IN" b="0" dirty="0" err="1">
                <a:effectLst/>
                <a:latin typeface="Menlo" panose="020B0609030804020204" pitchFamily="49" charset="0"/>
              </a:rPr>
              <a:t>rows,cols</a:t>
            </a:r>
            <a:r>
              <a:rPr lang="en-IN" b="0" dirty="0">
                <a:effectLst/>
                <a:latin typeface="Menlo" panose="020B0609030804020204" pitchFamily="49" charset="0"/>
              </a:rPr>
              <a:t>))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for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i</a:t>
            </a:r>
            <a:r>
              <a:rPr lang="en-IN" b="0" dirty="0">
                <a:effectLst/>
                <a:latin typeface="Menlo" panose="020B0609030804020204" pitchFamily="49" charset="0"/>
              </a:rPr>
              <a:t> in range(rows):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for j in range(cols):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G[</a:t>
            </a:r>
            <a:r>
              <a:rPr lang="en-IN" b="0" dirty="0" err="1">
                <a:effectLst/>
                <a:latin typeface="Menlo" panose="020B0609030804020204" pitchFamily="49" charset="0"/>
              </a:rPr>
              <a:t>i</a:t>
            </a:r>
            <a:r>
              <a:rPr lang="en-IN" b="0" dirty="0">
                <a:effectLst/>
                <a:latin typeface="Menlo" panose="020B0609030804020204" pitchFamily="49" charset="0"/>
              </a:rPr>
              <a:t>][j]=((rh-</a:t>
            </a:r>
            <a:r>
              <a:rPr lang="en-IN" b="0" dirty="0" err="1">
                <a:effectLst/>
                <a:latin typeface="Menlo" panose="020B0609030804020204" pitchFamily="49" charset="0"/>
              </a:rPr>
              <a:t>rl</a:t>
            </a:r>
            <a:r>
              <a:rPr lang="en-IN" b="0" dirty="0">
                <a:effectLst/>
                <a:latin typeface="Menlo" panose="020B0609030804020204" pitchFamily="49" charset="0"/>
              </a:rPr>
              <a:t>)*(1-np.exp(-((</a:t>
            </a:r>
            <a:r>
              <a:rPr lang="en-IN" b="0" dirty="0" err="1">
                <a:effectLst/>
                <a:latin typeface="Menlo" panose="020B0609030804020204" pitchFamily="49" charset="0"/>
              </a:rPr>
              <a:t>i</a:t>
            </a:r>
            <a:r>
              <a:rPr lang="en-IN" b="0" dirty="0">
                <a:effectLst/>
                <a:latin typeface="Menlo" panose="020B0609030804020204" pitchFamily="49" charset="0"/>
              </a:rPr>
              <a:t>-rows/2)**2+(j-cols/2)**2)/(2*DX**2))))+</a:t>
            </a:r>
            <a:r>
              <a:rPr lang="en-IN" b="0" dirty="0" err="1">
                <a:effectLst/>
                <a:latin typeface="Menlo" panose="020B0609030804020204" pitchFamily="49" charset="0"/>
              </a:rPr>
              <a:t>rl</a:t>
            </a:r>
            <a:endParaRPr lang="en-IN" b="0" dirty="0">
              <a:effectLst/>
              <a:latin typeface="Menlo" panose="020B0609030804020204" pitchFamily="49" charset="0"/>
            </a:endParaRPr>
          </a:p>
          <a:p>
            <a:br>
              <a:rPr lang="en-IN" b="0" dirty="0">
                <a:effectLst/>
                <a:latin typeface="Menlo" panose="020B0609030804020204" pitchFamily="49" charset="0"/>
              </a:rPr>
            </a:br>
            <a:r>
              <a:rPr lang="en-IN" b="0" dirty="0" err="1">
                <a:effectLst/>
                <a:latin typeface="Menlo" panose="020B0609030804020204" pitchFamily="49" charset="0"/>
              </a:rPr>
              <a:t>result_filter</a:t>
            </a:r>
            <a:r>
              <a:rPr lang="en-IN" b="0" dirty="0">
                <a:effectLst/>
                <a:latin typeface="Menlo" panose="020B0609030804020204" pitchFamily="49" charset="0"/>
              </a:rPr>
              <a:t> = G *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y_fft_shift</a:t>
            </a:r>
            <a:endParaRPr lang="en-IN" b="0" dirty="0">
              <a:effectLst/>
              <a:latin typeface="Menlo" panose="020B0609030804020204" pitchFamily="49" charset="0"/>
            </a:endParaRPr>
          </a:p>
          <a:p>
            <a:br>
              <a:rPr lang="en-IN" b="0" dirty="0">
                <a:effectLst/>
                <a:latin typeface="Menlo" panose="020B0609030804020204" pitchFamily="49" charset="0"/>
              </a:rPr>
            </a:br>
            <a:r>
              <a:rPr lang="en-IN" b="0" dirty="0" err="1">
                <a:effectLst/>
                <a:latin typeface="Menlo" panose="020B0609030804020204" pitchFamily="49" charset="0"/>
              </a:rPr>
              <a:t>result_interm</a:t>
            </a:r>
            <a:r>
              <a:rPr lang="en-IN" b="0" dirty="0">
                <a:effectLst/>
                <a:latin typeface="Menlo" panose="020B0609030804020204" pitchFamily="49" charset="0"/>
              </a:rPr>
              <a:t> =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np.real</a:t>
            </a:r>
            <a:r>
              <a:rPr lang="en-IN" b="0" dirty="0">
                <a:effectLst/>
                <a:latin typeface="Menlo" panose="020B0609030804020204" pitchFamily="49" charset="0"/>
              </a:rPr>
              <a:t>(np.fft.ifft2(</a:t>
            </a:r>
            <a:r>
              <a:rPr lang="en-IN" b="0" dirty="0" err="1">
                <a:effectLst/>
                <a:latin typeface="Menlo" panose="020B0609030804020204" pitchFamily="49" charset="0"/>
              </a:rPr>
              <a:t>np.fft.ifftshift</a:t>
            </a:r>
            <a:r>
              <a:rPr lang="en-IN" b="0" dirty="0">
                <a:effectLst/>
                <a:latin typeface="Menlo" panose="020B0609030804020204" pitchFamily="49" charset="0"/>
              </a:rPr>
              <a:t>(</a:t>
            </a:r>
            <a:r>
              <a:rPr lang="en-IN" b="0" dirty="0" err="1">
                <a:effectLst/>
                <a:latin typeface="Menlo" panose="020B0609030804020204" pitchFamily="49" charset="0"/>
              </a:rPr>
              <a:t>result_filter</a:t>
            </a:r>
            <a:r>
              <a:rPr lang="en-IN" b="0" dirty="0">
                <a:effectLst/>
                <a:latin typeface="Menlo" panose="020B0609030804020204" pitchFamily="49" charset="0"/>
              </a:rPr>
              <a:t>)))</a:t>
            </a:r>
          </a:p>
          <a:p>
            <a:br>
              <a:rPr lang="en-IN" b="0" dirty="0">
                <a:effectLst/>
                <a:latin typeface="Menlo" panose="020B0609030804020204" pitchFamily="49" charset="0"/>
              </a:rPr>
            </a:br>
            <a:r>
              <a:rPr lang="en-IN" b="0" dirty="0">
                <a:effectLst/>
                <a:latin typeface="Menlo" panose="020B0609030804020204" pitchFamily="49" charset="0"/>
              </a:rPr>
              <a:t>result =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np.exp</a:t>
            </a:r>
            <a:r>
              <a:rPr lang="en-IN" b="0" dirty="0">
                <a:effectLst/>
                <a:latin typeface="Menlo" panose="020B0609030804020204" pitchFamily="49" charset="0"/>
              </a:rPr>
              <a:t>(</a:t>
            </a:r>
            <a:r>
              <a:rPr lang="en-IN" b="0" dirty="0" err="1">
                <a:effectLst/>
                <a:latin typeface="Menlo" panose="020B0609030804020204" pitchFamily="49" charset="0"/>
              </a:rPr>
              <a:t>result_interm</a:t>
            </a:r>
            <a:r>
              <a:rPr lang="en-IN" b="0" dirty="0">
                <a:effectLst/>
                <a:latin typeface="Menlo" panose="020B0609030804020204" pitchFamily="49" charset="0"/>
              </a:rPr>
              <a:t>)</a:t>
            </a:r>
          </a:p>
          <a:p>
            <a:br>
              <a:rPr lang="en-IN" b="0" dirty="0">
                <a:effectLst/>
                <a:latin typeface="Menlo" panose="020B0609030804020204" pitchFamily="49" charset="0"/>
              </a:rPr>
            </a:br>
            <a:br>
              <a:rPr lang="en-IN" b="0" dirty="0">
                <a:effectLst/>
                <a:latin typeface="Menlo" panose="020B0609030804020204" pitchFamily="49" charset="0"/>
              </a:rPr>
            </a:br>
            <a:r>
              <a:rPr lang="en-IN" b="0" dirty="0">
                <a:effectLst/>
                <a:latin typeface="Menlo" panose="020B0609030804020204" pitchFamily="49" charset="0"/>
              </a:rPr>
              <a:t>cv2.imshow("Original image",</a:t>
            </a:r>
            <a:r>
              <a:rPr lang="en-IN" b="0" dirty="0" err="1">
                <a:effectLst/>
                <a:latin typeface="Menlo" panose="020B0609030804020204" pitchFamily="49" charset="0"/>
              </a:rPr>
              <a:t>img</a:t>
            </a:r>
            <a:r>
              <a:rPr lang="en-IN" b="0" dirty="0"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cv2.waitKey(0)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cv2.destroyAllWindows() </a:t>
            </a:r>
          </a:p>
          <a:p>
            <a:br>
              <a:rPr lang="en-IN" b="0" dirty="0">
                <a:effectLst/>
                <a:latin typeface="Menlo" panose="020B0609030804020204" pitchFamily="49" charset="0"/>
              </a:rPr>
            </a:br>
            <a:br>
              <a:rPr lang="en-IN" b="0" dirty="0">
                <a:effectLst/>
                <a:latin typeface="Menlo" panose="020B0609030804020204" pitchFamily="49" charset="0"/>
              </a:rPr>
            </a:br>
            <a:r>
              <a:rPr lang="en-IN" b="0" dirty="0">
                <a:effectLst/>
                <a:latin typeface="Menlo" panose="020B0609030804020204" pitchFamily="49" charset="0"/>
              </a:rPr>
              <a:t>cv2.imshow("Homomorphic </a:t>
            </a:r>
            <a:r>
              <a:rPr lang="en-IN" b="0" dirty="0" err="1">
                <a:effectLst/>
                <a:latin typeface="Menlo" panose="020B0609030804020204" pitchFamily="49" charset="0"/>
              </a:rPr>
              <a:t>filtering",result</a:t>
            </a:r>
            <a:r>
              <a:rPr lang="en-IN" b="0" dirty="0"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cv2.waitKey(0)</a:t>
            </a:r>
          </a:p>
          <a:p>
            <a:r>
              <a:rPr lang="en-IN" b="0" dirty="0">
                <a:effectLst/>
                <a:latin typeface="Menlo" panose="020B0609030804020204" pitchFamily="49" charset="0"/>
              </a:rPr>
              <a:t>cv2.destroyAllWindows()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9943251"/>
      </p:ext>
    </p:extLst>
  </p:cSld>
  <p:clrMapOvr>
    <a:masterClrMapping/>
  </p:clrMapOvr>
</p:sld>
</file>

<file path=ppt/theme/theme1.xml><?xml version="1.0" encoding="utf-8"?>
<a:theme xmlns:a="http://schemas.openxmlformats.org/drawingml/2006/main" name="Balancing Act">
  <a:themeElements>
    <a:clrScheme name="Balancing Act">
      <a:dk1>
        <a:sysClr val="windowText" lastClr="000000"/>
      </a:dk1>
      <a:lt1>
        <a:sysClr val="window" lastClr="FFFFFF"/>
      </a:lt1>
      <a:dk2>
        <a:srgbClr val="8A4C5D"/>
      </a:dk2>
      <a:lt2>
        <a:srgbClr val="9E838E"/>
      </a:lt2>
      <a:accent1>
        <a:srgbClr val="C6ADB0"/>
      </a:accent1>
      <a:accent2>
        <a:srgbClr val="E3C0BF"/>
      </a:accent2>
      <a:accent3>
        <a:srgbClr val="D4937F"/>
      </a:accent3>
      <a:accent4>
        <a:srgbClr val="CCB87E"/>
      </a:accent4>
      <a:accent5>
        <a:srgbClr val="6667AB"/>
      </a:accent5>
      <a:accent6>
        <a:srgbClr val="86A094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1605075_TF78479028_Win32" id="{468DEE6C-74B7-4C4F-AFDF-900F4959E344}" vid="{D0CD087D-3784-4051-993A-DCD320E11131}"/>
    </a:ext>
  </a:extLst>
</a:theme>
</file>

<file path=ppt/theme/theme2.xml><?xml version="1.0" encoding="utf-8"?>
<a:theme xmlns:a="http://schemas.openxmlformats.org/drawingml/2006/main" name="Wellspring">
  <a:themeElements>
    <a:clrScheme name="Wellspring">
      <a:dk1>
        <a:sysClr val="windowText" lastClr="000000"/>
      </a:dk1>
      <a:lt1>
        <a:sysClr val="window" lastClr="FFFFFF"/>
      </a:lt1>
      <a:dk2>
        <a:srgbClr val="A1CAC9"/>
      </a:dk2>
      <a:lt2>
        <a:srgbClr val="48996B"/>
      </a:lt2>
      <a:accent1>
        <a:srgbClr val="759F51"/>
      </a:accent1>
      <a:accent2>
        <a:srgbClr val="436A2F"/>
      </a:accent2>
      <a:accent3>
        <a:srgbClr val="CFBF54"/>
      </a:accent3>
      <a:accent4>
        <a:srgbClr val="B3832F"/>
      </a:accent4>
      <a:accent5>
        <a:srgbClr val="8C5896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1605075_TF78479028_Win32" id="{468DEE6C-74B7-4C4F-AFDF-900F4959E344}" vid="{B0135648-3A67-4268-9BA1-044BA5FC9795}"/>
    </a:ext>
  </a:extLst>
</a:theme>
</file>

<file path=ppt/theme/theme3.xml><?xml version="1.0" encoding="utf-8"?>
<a:theme xmlns:a="http://schemas.openxmlformats.org/drawingml/2006/main" name="Star of the show">
  <a:themeElements>
    <a:clrScheme name="Star of the show">
      <a:dk1>
        <a:sysClr val="windowText" lastClr="000000"/>
      </a:dk1>
      <a:lt1>
        <a:sysClr val="window" lastClr="FFFFFF"/>
      </a:lt1>
      <a:dk2>
        <a:srgbClr val="29282D"/>
      </a:dk2>
      <a:lt2>
        <a:srgbClr val="625C60"/>
      </a:lt2>
      <a:accent1>
        <a:srgbClr val="7C6560"/>
      </a:accent1>
      <a:accent2>
        <a:srgbClr val="AEA392"/>
      </a:accent2>
      <a:accent3>
        <a:srgbClr val="DBD4D0"/>
      </a:accent3>
      <a:accent4>
        <a:srgbClr val="8E7961"/>
      </a:accent4>
      <a:accent5>
        <a:srgbClr val="F0EDE8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1605075_TF78479028_Win32" id="{468DEE6C-74B7-4C4F-AFDF-900F4959E344}" vid="{1980BB4A-C572-4B5E-9030-AE366E4DC02E}"/>
    </a:ext>
  </a:extLst>
</a:theme>
</file>

<file path=ppt/theme/theme4.xml><?xml version="1.0" encoding="utf-8"?>
<a:theme xmlns:a="http://schemas.openxmlformats.org/drawingml/2006/main" name="Amusements">
  <a:themeElements>
    <a:clrScheme name="Amusements">
      <a:dk1>
        <a:sysClr val="windowText" lastClr="000000"/>
      </a:dk1>
      <a:lt1>
        <a:sysClr val="window" lastClr="FFFFFF"/>
      </a:lt1>
      <a:dk2>
        <a:srgbClr val="D77E6F"/>
      </a:dk2>
      <a:lt2>
        <a:srgbClr val="6667AB"/>
      </a:lt2>
      <a:accent1>
        <a:srgbClr val="B38F6A"/>
      </a:accent1>
      <a:accent2>
        <a:srgbClr val="D75078"/>
      </a:accent2>
      <a:accent3>
        <a:srgbClr val="E288B6"/>
      </a:accent3>
      <a:accent4>
        <a:srgbClr val="E9445D"/>
      </a:accent4>
      <a:accent5>
        <a:srgbClr val="EEC272"/>
      </a:accent5>
      <a:accent6>
        <a:srgbClr val="85A0A9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1605075_TF78479028_Win32" id="{468DEE6C-74B7-4C4F-AFDF-900F4959E344}" vid="{633C6420-6C6E-4D6F-8915-1E4716AC76EE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Balancing Act</Template>
  <TotalTime>86</TotalTime>
  <Words>662</Words>
  <Application>Microsoft Macintosh PowerPoint</Application>
  <PresentationFormat>Widescreen</PresentationFormat>
  <Paragraphs>86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11</vt:i4>
      </vt:variant>
    </vt:vector>
  </HeadingPairs>
  <TitlesOfParts>
    <vt:vector size="21" baseType="lpstr">
      <vt:lpstr>Arial</vt:lpstr>
      <vt:lpstr>Baskerville</vt:lpstr>
      <vt:lpstr>Calibri</vt:lpstr>
      <vt:lpstr>Menlo</vt:lpstr>
      <vt:lpstr>Segoe UI</vt:lpstr>
      <vt:lpstr>Segoe UI Light</vt:lpstr>
      <vt:lpstr>Balancing Act</vt:lpstr>
      <vt:lpstr>Wellspring</vt:lpstr>
      <vt:lpstr>Star of the show</vt:lpstr>
      <vt:lpstr>Amusements</vt:lpstr>
      <vt:lpstr>Sai Srikar Lab-5</vt:lpstr>
      <vt:lpstr>PANTONE® COLOUR OF THE YEAR 2022</vt:lpstr>
      <vt:lpstr>PANTONE® COLOUR OF THE YEAR 2022</vt:lpstr>
      <vt:lpstr>PANTONE® COLOUR OF THE YEAR 2022</vt:lpstr>
      <vt:lpstr>PowerPoint Presentation</vt:lpstr>
      <vt:lpstr>PowerPoint Presentation</vt:lpstr>
      <vt:lpstr>PANTONE® COLOUR OF THE YEAR 2022</vt:lpstr>
      <vt:lpstr>PANTONE® COLOUR OF THE YEAR 2022</vt:lpstr>
      <vt:lpstr>PANTONE® COLOUR OF THE YEAR 2022</vt:lpstr>
      <vt:lpstr>PowerPoint Presentation</vt:lpstr>
      <vt:lpstr> THANK YOU   You can find the code at -:   https://github.com/Baka-14/Digital_Image_processing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PANTONE® COLOUR OF THE YEAR 2022</dc:title>
  <dc:creator>Microsoft Office User</dc:creator>
  <cp:lastModifiedBy>Microsoft Office User</cp:lastModifiedBy>
  <cp:revision>4</cp:revision>
  <dcterms:created xsi:type="dcterms:W3CDTF">2022-09-05T19:11:23Z</dcterms:created>
  <dcterms:modified xsi:type="dcterms:W3CDTF">2022-10-08T05:00:01Z</dcterms:modified>
</cp:coreProperties>
</file>

<file path=docProps/thumbnail.jpeg>
</file>